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Garet" panose="020B0604020202020204" charset="0"/>
      <p:regular r:id="rId8"/>
    </p:embeddedFont>
    <p:embeddedFont>
      <p:font typeface="Garet Bold" panose="020B0604020202020204" charset="0"/>
      <p:regular r:id="rId9"/>
    </p:embeddedFont>
    <p:embeddedFont>
      <p:font typeface="Open Sans" panose="020B0606030504020204" pitchFamily="34" charset="0"/>
      <p:regular r:id="rId10"/>
      <p:bold r:id="rId11"/>
      <p:italic r:id="rId12"/>
      <p:boldItalic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23981" r="-23981"/>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484493" y="9014056"/>
            <a:ext cx="2545888" cy="254588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144000" y="8698094"/>
            <a:ext cx="2991655" cy="1460262"/>
          </a:xfrm>
          <a:custGeom>
            <a:avLst/>
            <a:gdLst/>
            <a:ahLst/>
            <a:cxnLst/>
            <a:rect l="l" t="t" r="r" b="b"/>
            <a:pathLst>
              <a:path w="2991655" h="1460262">
                <a:moveTo>
                  <a:pt x="0" y="0"/>
                </a:moveTo>
                <a:lnTo>
                  <a:pt x="2991655" y="0"/>
                </a:lnTo>
                <a:lnTo>
                  <a:pt x="2991655" y="1460262"/>
                </a:lnTo>
                <a:lnTo>
                  <a:pt x="0" y="1460262"/>
                </a:lnTo>
                <a:lnTo>
                  <a:pt x="0" y="0"/>
                </a:lnTo>
                <a:close/>
              </a:path>
            </a:pathLst>
          </a:custGeom>
          <a:blipFill>
            <a:blip r:embed="rId3"/>
            <a:stretch>
              <a:fillRect/>
            </a:stretch>
          </a:blipFill>
        </p:spPr>
      </p:sp>
      <p:sp>
        <p:nvSpPr>
          <p:cNvPr id="20" name="Freeform 20"/>
          <p:cNvSpPr/>
          <p:nvPr/>
        </p:nvSpPr>
        <p:spPr>
          <a:xfrm>
            <a:off x="872489" y="214530"/>
            <a:ext cx="5921235" cy="1628340"/>
          </a:xfrm>
          <a:custGeom>
            <a:avLst/>
            <a:gdLst/>
            <a:ahLst/>
            <a:cxnLst/>
            <a:rect l="l" t="t" r="r" b="b"/>
            <a:pathLst>
              <a:path w="5921235" h="1628340">
                <a:moveTo>
                  <a:pt x="0" y="0"/>
                </a:moveTo>
                <a:lnTo>
                  <a:pt x="5921234" y="0"/>
                </a:lnTo>
                <a:lnTo>
                  <a:pt x="5921234" y="1628340"/>
                </a:lnTo>
                <a:lnTo>
                  <a:pt x="0" y="1628340"/>
                </a:lnTo>
                <a:lnTo>
                  <a:pt x="0" y="0"/>
                </a:lnTo>
                <a:close/>
              </a:path>
            </a:pathLst>
          </a:custGeom>
          <a:blipFill>
            <a:blip r:embed="rId4"/>
            <a:stretch>
              <a:fillRect/>
            </a:stretch>
          </a:blipFill>
        </p:spPr>
      </p:sp>
      <p:sp>
        <p:nvSpPr>
          <p:cNvPr id="21" name="TextBox 21"/>
          <p:cNvSpPr txBox="1"/>
          <p:nvPr/>
        </p:nvSpPr>
        <p:spPr>
          <a:xfrm>
            <a:off x="1624423" y="7261026"/>
            <a:ext cx="7193390" cy="1825626"/>
          </a:xfrm>
          <a:prstGeom prst="rect">
            <a:avLst/>
          </a:prstGeom>
        </p:spPr>
        <p:txBody>
          <a:bodyPr lIns="0" tIns="0" rIns="0" bIns="0" rtlCol="0" anchor="t">
            <a:spAutoFit/>
          </a:bodyPr>
          <a:lstStyle/>
          <a:p>
            <a:pPr algn="l">
              <a:lnSpc>
                <a:spcPts val="4899"/>
              </a:lnSpc>
            </a:pPr>
            <a:r>
              <a:rPr lang="en-US" sz="3499">
                <a:solidFill>
                  <a:srgbClr val="000000"/>
                </a:solidFill>
                <a:latin typeface="Garet Bold"/>
                <a:ea typeface="Garet Bold"/>
                <a:cs typeface="Garet Bold"/>
                <a:sym typeface="Garet Bold"/>
              </a:rPr>
              <a:t>Name: AJAY KUMAR MAHTO</a:t>
            </a:r>
          </a:p>
          <a:p>
            <a:pPr algn="l">
              <a:lnSpc>
                <a:spcPts val="4899"/>
              </a:lnSpc>
            </a:pPr>
            <a:r>
              <a:rPr lang="en-US" sz="3499">
                <a:solidFill>
                  <a:srgbClr val="000000"/>
                </a:solidFill>
                <a:latin typeface="Garet Bold"/>
                <a:ea typeface="Garet Bold"/>
                <a:cs typeface="Garet Bold"/>
                <a:sym typeface="Garet Bold"/>
              </a:rPr>
              <a:t>Reg_no: 3502110506</a:t>
            </a:r>
          </a:p>
          <a:p>
            <a:pPr algn="l">
              <a:lnSpc>
                <a:spcPts val="4899"/>
              </a:lnSpc>
            </a:pPr>
            <a:r>
              <a:rPr lang="en-US" sz="3499">
                <a:solidFill>
                  <a:srgbClr val="000000"/>
                </a:solidFill>
                <a:latin typeface="Garet Bold"/>
                <a:ea typeface="Garet Bold"/>
                <a:cs typeface="Garet Bold"/>
                <a:sym typeface="Garet Bold"/>
              </a:rPr>
              <a:t>Branch: CSE - A</a:t>
            </a:r>
          </a:p>
        </p:txBody>
      </p:sp>
      <p:sp>
        <p:nvSpPr>
          <p:cNvPr id="22" name="TextBox 22"/>
          <p:cNvSpPr txBox="1"/>
          <p:nvPr/>
        </p:nvSpPr>
        <p:spPr>
          <a:xfrm>
            <a:off x="1624423" y="9201150"/>
            <a:ext cx="5102540" cy="481330"/>
          </a:xfrm>
          <a:prstGeom prst="rect">
            <a:avLst/>
          </a:prstGeom>
        </p:spPr>
        <p:txBody>
          <a:bodyPr lIns="0" tIns="0" rIns="0" bIns="0" rtlCol="0" anchor="t">
            <a:spAutoFit/>
          </a:bodyPr>
          <a:lstStyle/>
          <a:p>
            <a:pPr algn="l">
              <a:lnSpc>
                <a:spcPts val="3919"/>
              </a:lnSpc>
            </a:pPr>
            <a:r>
              <a:rPr lang="en-US" sz="2799">
                <a:solidFill>
                  <a:srgbClr val="000000"/>
                </a:solidFill>
                <a:latin typeface="Garet Bold"/>
                <a:ea typeface="Garet Bold"/>
                <a:cs typeface="Garet Bold"/>
                <a:sym typeface="Garet Bold"/>
              </a:rPr>
              <a:t>amah4149@gmail.com</a:t>
            </a:r>
          </a:p>
        </p:txBody>
      </p:sp>
      <p:sp>
        <p:nvSpPr>
          <p:cNvPr id="23" name="TextBox 23"/>
          <p:cNvSpPr txBox="1"/>
          <p:nvPr/>
        </p:nvSpPr>
        <p:spPr>
          <a:xfrm>
            <a:off x="1624423" y="2761001"/>
            <a:ext cx="9616556" cy="3411859"/>
          </a:xfrm>
          <a:prstGeom prst="rect">
            <a:avLst/>
          </a:prstGeom>
        </p:spPr>
        <p:txBody>
          <a:bodyPr lIns="0" tIns="0" rIns="0" bIns="0" rtlCol="0" anchor="t">
            <a:spAutoFit/>
          </a:bodyPr>
          <a:lstStyle/>
          <a:p>
            <a:pPr algn="l">
              <a:lnSpc>
                <a:spcPts val="8970"/>
              </a:lnSpc>
            </a:pPr>
            <a:r>
              <a:rPr lang="en-US" sz="7800">
                <a:solidFill>
                  <a:srgbClr val="000000"/>
                </a:solidFill>
                <a:latin typeface="Garet Bold"/>
                <a:ea typeface="Garet Bold"/>
                <a:cs typeface="Garet Bold"/>
                <a:sym typeface="Garet Bold"/>
              </a:rPr>
              <a:t>CUSTOMIZED AI KITCHEN FOR INDIA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57766" y="7109187"/>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34390" r="40145"/>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92526"/>
            <a:ext cx="7494647" cy="1155745"/>
          </a:xfrm>
          <a:prstGeom prst="rect">
            <a:avLst/>
          </a:prstGeom>
        </p:spPr>
        <p:txBody>
          <a:bodyPr lIns="0" tIns="0" rIns="0" bIns="0" rtlCol="0" anchor="t">
            <a:spAutoFit/>
          </a:bodyPr>
          <a:lstStyle/>
          <a:p>
            <a:pPr algn="l">
              <a:lnSpc>
                <a:spcPts val="9487"/>
              </a:lnSpc>
            </a:pPr>
            <a:r>
              <a:rPr lang="en-US" sz="6776">
                <a:solidFill>
                  <a:srgbClr val="000000"/>
                </a:solidFill>
                <a:latin typeface="Garet Bold"/>
                <a:ea typeface="Garet Bold"/>
                <a:cs typeface="Garet Bold"/>
                <a:sym typeface="Garet Bold"/>
              </a:rPr>
              <a:t>CONTENT</a:t>
            </a:r>
          </a:p>
        </p:txBody>
      </p:sp>
      <p:grpSp>
        <p:nvGrpSpPr>
          <p:cNvPr id="17" name="Group 17"/>
          <p:cNvGrpSpPr/>
          <p:nvPr/>
        </p:nvGrpSpPr>
        <p:grpSpPr>
          <a:xfrm>
            <a:off x="7297118" y="2309187"/>
            <a:ext cx="1476436" cy="1645757"/>
            <a:chOff x="0" y="-41275"/>
            <a:chExt cx="812800" cy="906014"/>
          </a:xfrm>
        </p:grpSpPr>
        <p:sp>
          <p:nvSpPr>
            <p:cNvPr id="18" name="Freeform 18"/>
            <p:cNvSpPr/>
            <p:nvPr/>
          </p:nvSpPr>
          <p:spPr>
            <a:xfrm>
              <a:off x="0" y="0"/>
              <a:ext cx="812800" cy="813840"/>
            </a:xfrm>
            <a:custGeom>
              <a:avLst/>
              <a:gdLst/>
              <a:ahLst/>
              <a:cxnLst/>
              <a:rect l="l" t="t" r="r" b="b"/>
              <a:pathLst>
                <a:path w="812800" h="813840">
                  <a:moveTo>
                    <a:pt x="652780" y="0"/>
                  </a:moveTo>
                  <a:lnTo>
                    <a:pt x="160020" y="0"/>
                  </a:lnTo>
                  <a:lnTo>
                    <a:pt x="0" y="160020"/>
                  </a:lnTo>
                  <a:lnTo>
                    <a:pt x="0" y="653820"/>
                  </a:lnTo>
                  <a:lnTo>
                    <a:pt x="160020" y="813840"/>
                  </a:lnTo>
                  <a:lnTo>
                    <a:pt x="652780" y="813840"/>
                  </a:lnTo>
                  <a:lnTo>
                    <a:pt x="812800" y="653820"/>
                  </a:lnTo>
                  <a:lnTo>
                    <a:pt x="812800" y="160020"/>
                  </a:lnTo>
                  <a:lnTo>
                    <a:pt x="652780" y="0"/>
                  </a:lnTo>
                  <a:close/>
                </a:path>
              </a:pathLst>
            </a:custGeom>
            <a:solidFill>
              <a:srgbClr val="0345E4"/>
            </a:solidFill>
          </p:spPr>
        </p:sp>
        <p:sp>
          <p:nvSpPr>
            <p:cNvPr id="19" name="TextBox 19"/>
            <p:cNvSpPr txBox="1"/>
            <p:nvPr/>
          </p:nvSpPr>
          <p:spPr>
            <a:xfrm>
              <a:off x="63500" y="-41275"/>
              <a:ext cx="685800" cy="906014"/>
            </a:xfrm>
            <a:prstGeom prst="rect">
              <a:avLst/>
            </a:prstGeom>
          </p:spPr>
          <p:txBody>
            <a:bodyPr lIns="44470" tIns="44470" rIns="44470" bIns="44470" rtlCol="0" anchor="ctr"/>
            <a:lstStyle/>
            <a:p>
              <a:pPr algn="ctr">
                <a:lnSpc>
                  <a:spcPts val="7559"/>
                </a:lnSpc>
              </a:pPr>
              <a:r>
                <a:rPr lang="en-US" sz="5399" dirty="0">
                  <a:solidFill>
                    <a:srgbClr val="FFFFFF"/>
                  </a:solidFill>
                  <a:latin typeface="Garet Bold"/>
                  <a:ea typeface="Garet Bold"/>
                  <a:cs typeface="Garet Bold"/>
                  <a:sym typeface="Garet Bold"/>
                </a:rPr>
                <a:t>01</a:t>
              </a:r>
            </a:p>
          </p:txBody>
        </p:sp>
      </p:grpSp>
      <p:grpSp>
        <p:nvGrpSpPr>
          <p:cNvPr id="20" name="Group 20"/>
          <p:cNvGrpSpPr/>
          <p:nvPr/>
        </p:nvGrpSpPr>
        <p:grpSpPr>
          <a:xfrm>
            <a:off x="7325693" y="3907328"/>
            <a:ext cx="1476436" cy="1680608"/>
            <a:chOff x="0" y="-41275"/>
            <a:chExt cx="812800" cy="925200"/>
          </a:xfrm>
        </p:grpSpPr>
        <p:sp>
          <p:nvSpPr>
            <p:cNvPr id="21" name="Freeform 21"/>
            <p:cNvSpPr/>
            <p:nvPr/>
          </p:nvSpPr>
          <p:spPr>
            <a:xfrm>
              <a:off x="0" y="0"/>
              <a:ext cx="812800" cy="813840"/>
            </a:xfrm>
            <a:custGeom>
              <a:avLst/>
              <a:gdLst/>
              <a:ahLst/>
              <a:cxnLst/>
              <a:rect l="l" t="t" r="r" b="b"/>
              <a:pathLst>
                <a:path w="812800" h="813840">
                  <a:moveTo>
                    <a:pt x="652780" y="0"/>
                  </a:moveTo>
                  <a:lnTo>
                    <a:pt x="160020" y="0"/>
                  </a:lnTo>
                  <a:lnTo>
                    <a:pt x="0" y="160020"/>
                  </a:lnTo>
                  <a:lnTo>
                    <a:pt x="0" y="653820"/>
                  </a:lnTo>
                  <a:lnTo>
                    <a:pt x="160020" y="813840"/>
                  </a:lnTo>
                  <a:lnTo>
                    <a:pt x="652780" y="813840"/>
                  </a:lnTo>
                  <a:lnTo>
                    <a:pt x="812800" y="653820"/>
                  </a:lnTo>
                  <a:lnTo>
                    <a:pt x="812800" y="160020"/>
                  </a:lnTo>
                  <a:lnTo>
                    <a:pt x="652780" y="0"/>
                  </a:lnTo>
                  <a:close/>
                </a:path>
              </a:pathLst>
            </a:custGeom>
            <a:solidFill>
              <a:srgbClr val="0345E4"/>
            </a:solidFill>
          </p:spPr>
        </p:sp>
        <p:sp>
          <p:nvSpPr>
            <p:cNvPr id="22" name="TextBox 22"/>
            <p:cNvSpPr txBox="1"/>
            <p:nvPr/>
          </p:nvSpPr>
          <p:spPr>
            <a:xfrm>
              <a:off x="63500" y="-41275"/>
              <a:ext cx="685800" cy="925200"/>
            </a:xfrm>
            <a:prstGeom prst="rect">
              <a:avLst/>
            </a:prstGeom>
          </p:spPr>
          <p:txBody>
            <a:bodyPr lIns="44470" tIns="44470" rIns="44470" bIns="44470" rtlCol="0" anchor="ctr"/>
            <a:lstStyle/>
            <a:p>
              <a:pPr algn="ctr">
                <a:lnSpc>
                  <a:spcPts val="7559"/>
                </a:lnSpc>
              </a:pPr>
              <a:r>
                <a:rPr lang="en-US" sz="5400" dirty="0">
                  <a:solidFill>
                    <a:srgbClr val="FFFFFF"/>
                  </a:solidFill>
                  <a:latin typeface="Garet Bold"/>
                  <a:ea typeface="Garet Bold"/>
                  <a:cs typeface="Garet Bold"/>
                  <a:sym typeface="Garet Bold"/>
                </a:rPr>
                <a:t>02</a:t>
              </a:r>
            </a:p>
          </p:txBody>
        </p:sp>
      </p:grpSp>
      <p:grpSp>
        <p:nvGrpSpPr>
          <p:cNvPr id="23" name="Group 23"/>
          <p:cNvGrpSpPr/>
          <p:nvPr/>
        </p:nvGrpSpPr>
        <p:grpSpPr>
          <a:xfrm>
            <a:off x="15011231" y="1028700"/>
            <a:ext cx="1652841" cy="1652841"/>
            <a:chOff x="0" y="0"/>
            <a:chExt cx="812800" cy="812800"/>
          </a:xfrm>
        </p:grpSpPr>
        <p:sp>
          <p:nvSpPr>
            <p:cNvPr id="24" name="Freeform 24"/>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814124" y="816351"/>
            <a:ext cx="771724" cy="77172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919457" y="8414693"/>
            <a:ext cx="3744615" cy="374461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9243546" y="2567241"/>
            <a:ext cx="7351823" cy="1052197"/>
          </a:xfrm>
          <a:prstGeom prst="rect">
            <a:avLst/>
          </a:prstGeom>
        </p:spPr>
        <p:txBody>
          <a:bodyPr lIns="0" tIns="0" rIns="0" bIns="0" rtlCol="0" anchor="t">
            <a:spAutoFit/>
          </a:bodyPr>
          <a:lstStyle/>
          <a:p>
            <a:pPr algn="l">
              <a:lnSpc>
                <a:spcPts val="8679"/>
              </a:lnSpc>
            </a:pPr>
            <a:r>
              <a:rPr lang="en-US" sz="6199">
                <a:solidFill>
                  <a:srgbClr val="000000"/>
                </a:solidFill>
                <a:latin typeface="Garet Bold"/>
                <a:ea typeface="Garet Bold"/>
                <a:cs typeface="Garet Bold"/>
                <a:sym typeface="Garet Bold"/>
              </a:rPr>
              <a:t>Overview</a:t>
            </a:r>
          </a:p>
        </p:txBody>
      </p:sp>
      <p:sp>
        <p:nvSpPr>
          <p:cNvPr id="33" name="TextBox 33"/>
          <p:cNvSpPr txBox="1"/>
          <p:nvPr/>
        </p:nvSpPr>
        <p:spPr>
          <a:xfrm>
            <a:off x="9234021" y="4167300"/>
            <a:ext cx="7351823" cy="1052195"/>
          </a:xfrm>
          <a:prstGeom prst="rect">
            <a:avLst/>
          </a:prstGeom>
        </p:spPr>
        <p:txBody>
          <a:bodyPr lIns="0" tIns="0" rIns="0" bIns="0" rtlCol="0" anchor="t">
            <a:spAutoFit/>
          </a:bodyPr>
          <a:lstStyle/>
          <a:p>
            <a:pPr algn="l">
              <a:lnSpc>
                <a:spcPts val="8680"/>
              </a:lnSpc>
            </a:pPr>
            <a:r>
              <a:rPr lang="en-US" sz="6200">
                <a:solidFill>
                  <a:srgbClr val="000000"/>
                </a:solidFill>
                <a:latin typeface="Garet Bold"/>
                <a:ea typeface="Garet Bold"/>
                <a:cs typeface="Garet Bold"/>
                <a:sym typeface="Garet Bold"/>
              </a:rPr>
              <a:t>Objectives</a:t>
            </a:r>
          </a:p>
        </p:txBody>
      </p:sp>
      <p:sp>
        <p:nvSpPr>
          <p:cNvPr id="34" name="TextBox 34"/>
          <p:cNvSpPr txBox="1"/>
          <p:nvPr/>
        </p:nvSpPr>
        <p:spPr>
          <a:xfrm>
            <a:off x="9205446" y="5692743"/>
            <a:ext cx="7351823" cy="1052195"/>
          </a:xfrm>
          <a:prstGeom prst="rect">
            <a:avLst/>
          </a:prstGeom>
        </p:spPr>
        <p:txBody>
          <a:bodyPr lIns="0" tIns="0" rIns="0" bIns="0" rtlCol="0" anchor="t">
            <a:spAutoFit/>
          </a:bodyPr>
          <a:lstStyle/>
          <a:p>
            <a:pPr algn="l">
              <a:lnSpc>
                <a:spcPts val="8680"/>
              </a:lnSpc>
            </a:pPr>
            <a:r>
              <a:rPr lang="en-US" sz="6200">
                <a:solidFill>
                  <a:srgbClr val="000000"/>
                </a:solidFill>
                <a:latin typeface="Garet Bold"/>
                <a:ea typeface="Garet Bold"/>
                <a:cs typeface="Garet Bold"/>
                <a:sym typeface="Garet Bold"/>
              </a:rPr>
              <a:t>Target Audience</a:t>
            </a:r>
          </a:p>
        </p:txBody>
      </p:sp>
      <p:grpSp>
        <p:nvGrpSpPr>
          <p:cNvPr id="35" name="Group 35"/>
          <p:cNvGrpSpPr/>
          <p:nvPr/>
        </p:nvGrpSpPr>
        <p:grpSpPr>
          <a:xfrm>
            <a:off x="7325693" y="5528528"/>
            <a:ext cx="1476436" cy="1659748"/>
            <a:chOff x="0" y="-41275"/>
            <a:chExt cx="812800" cy="913716"/>
          </a:xfrm>
        </p:grpSpPr>
        <p:sp>
          <p:nvSpPr>
            <p:cNvPr id="36" name="Freeform 36"/>
            <p:cNvSpPr/>
            <p:nvPr/>
          </p:nvSpPr>
          <p:spPr>
            <a:xfrm>
              <a:off x="0" y="0"/>
              <a:ext cx="812800" cy="813840"/>
            </a:xfrm>
            <a:custGeom>
              <a:avLst/>
              <a:gdLst/>
              <a:ahLst/>
              <a:cxnLst/>
              <a:rect l="l" t="t" r="r" b="b"/>
              <a:pathLst>
                <a:path w="812800" h="813840">
                  <a:moveTo>
                    <a:pt x="652780" y="0"/>
                  </a:moveTo>
                  <a:lnTo>
                    <a:pt x="160020" y="0"/>
                  </a:lnTo>
                  <a:lnTo>
                    <a:pt x="0" y="160020"/>
                  </a:lnTo>
                  <a:lnTo>
                    <a:pt x="0" y="653820"/>
                  </a:lnTo>
                  <a:lnTo>
                    <a:pt x="160020" y="813840"/>
                  </a:lnTo>
                  <a:lnTo>
                    <a:pt x="652780" y="813840"/>
                  </a:lnTo>
                  <a:lnTo>
                    <a:pt x="812800" y="653820"/>
                  </a:lnTo>
                  <a:lnTo>
                    <a:pt x="812800" y="160020"/>
                  </a:lnTo>
                  <a:lnTo>
                    <a:pt x="652780" y="0"/>
                  </a:lnTo>
                  <a:close/>
                </a:path>
              </a:pathLst>
            </a:custGeom>
            <a:solidFill>
              <a:srgbClr val="0345E4"/>
            </a:solidFill>
          </p:spPr>
        </p:sp>
        <p:sp>
          <p:nvSpPr>
            <p:cNvPr id="37" name="TextBox 37"/>
            <p:cNvSpPr txBox="1"/>
            <p:nvPr/>
          </p:nvSpPr>
          <p:spPr>
            <a:xfrm>
              <a:off x="63500" y="-41275"/>
              <a:ext cx="685800" cy="913716"/>
            </a:xfrm>
            <a:prstGeom prst="rect">
              <a:avLst/>
            </a:prstGeom>
          </p:spPr>
          <p:txBody>
            <a:bodyPr lIns="44470" tIns="44470" rIns="44470" bIns="44470" rtlCol="0" anchor="ctr"/>
            <a:lstStyle/>
            <a:p>
              <a:pPr algn="ctr">
                <a:lnSpc>
                  <a:spcPts val="7559"/>
                </a:lnSpc>
              </a:pPr>
              <a:r>
                <a:rPr lang="en-US" sz="5400" dirty="0">
                  <a:solidFill>
                    <a:srgbClr val="FFFFFF"/>
                  </a:solidFill>
                  <a:latin typeface="Garet Bold"/>
                  <a:ea typeface="Garet Bold"/>
                  <a:cs typeface="Garet Bold"/>
                  <a:sym typeface="Garet Bold"/>
                </a:rPr>
                <a:t>03</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0" y="0"/>
            <a:ext cx="6770594" cy="10287000"/>
            <a:chOff x="0" y="0"/>
            <a:chExt cx="1783202" cy="2709333"/>
          </a:xfrm>
        </p:grpSpPr>
        <p:sp>
          <p:nvSpPr>
            <p:cNvPr id="3" name="Freeform 3"/>
            <p:cNvSpPr/>
            <p:nvPr/>
          </p:nvSpPr>
          <p:spPr>
            <a:xfrm>
              <a:off x="0" y="0"/>
              <a:ext cx="1783202" cy="2709333"/>
            </a:xfrm>
            <a:custGeom>
              <a:avLst/>
              <a:gdLst/>
              <a:ahLst/>
              <a:cxnLst/>
              <a:rect l="l" t="t" r="r" b="b"/>
              <a:pathLst>
                <a:path w="1783202" h="2709333">
                  <a:moveTo>
                    <a:pt x="0" y="0"/>
                  </a:moveTo>
                  <a:lnTo>
                    <a:pt x="1783202" y="0"/>
                  </a:lnTo>
                  <a:lnTo>
                    <a:pt x="1783202" y="2709333"/>
                  </a:lnTo>
                  <a:lnTo>
                    <a:pt x="0" y="2709333"/>
                  </a:lnTo>
                  <a:close/>
                </a:path>
              </a:pathLst>
            </a:custGeom>
            <a:solidFill>
              <a:srgbClr val="0345E4"/>
            </a:solidFill>
          </p:spPr>
        </p:sp>
        <p:sp>
          <p:nvSpPr>
            <p:cNvPr id="4" name="TextBox 4"/>
            <p:cNvSpPr txBox="1"/>
            <p:nvPr/>
          </p:nvSpPr>
          <p:spPr>
            <a:xfrm>
              <a:off x="0" y="-38100"/>
              <a:ext cx="1783202"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345126" y="1908721"/>
            <a:ext cx="1310100" cy="0"/>
          </a:xfrm>
          <a:prstGeom prst="line">
            <a:avLst/>
          </a:prstGeom>
          <a:ln w="95250" cap="flat">
            <a:solidFill>
              <a:srgbClr val="FFFFFF"/>
            </a:solidFill>
            <a:prstDash val="solid"/>
            <a:headEnd type="none" w="sm" len="sm"/>
            <a:tailEnd type="none" w="sm" len="sm"/>
          </a:ln>
        </p:spPr>
      </p:sp>
      <p:grpSp>
        <p:nvGrpSpPr>
          <p:cNvPr id="6" name="Group 6"/>
          <p:cNvGrpSpPr/>
          <p:nvPr/>
        </p:nvGrpSpPr>
        <p:grpSpPr>
          <a:xfrm>
            <a:off x="8517952" y="579427"/>
            <a:ext cx="6991770" cy="1329294"/>
            <a:chOff x="0" y="-23043"/>
            <a:chExt cx="1587465" cy="301813"/>
          </a:xfrm>
        </p:grpSpPr>
        <p:sp>
          <p:nvSpPr>
            <p:cNvPr id="7" name="Freeform 7"/>
            <p:cNvSpPr/>
            <p:nvPr/>
          </p:nvSpPr>
          <p:spPr>
            <a:xfrm>
              <a:off x="0" y="0"/>
              <a:ext cx="1587465" cy="262203"/>
            </a:xfrm>
            <a:custGeom>
              <a:avLst/>
              <a:gdLst/>
              <a:ahLst/>
              <a:cxnLst/>
              <a:rect l="l" t="t" r="r" b="b"/>
              <a:pathLst>
                <a:path w="1587465" h="262203">
                  <a:moveTo>
                    <a:pt x="793732" y="0"/>
                  </a:moveTo>
                  <a:cubicBezTo>
                    <a:pt x="355366" y="0"/>
                    <a:pt x="0" y="58696"/>
                    <a:pt x="0" y="131102"/>
                  </a:cubicBezTo>
                  <a:cubicBezTo>
                    <a:pt x="0" y="203507"/>
                    <a:pt x="355366" y="262203"/>
                    <a:pt x="793732" y="262203"/>
                  </a:cubicBezTo>
                  <a:cubicBezTo>
                    <a:pt x="1232099" y="262203"/>
                    <a:pt x="1587465" y="203507"/>
                    <a:pt x="1587465" y="131102"/>
                  </a:cubicBezTo>
                  <a:cubicBezTo>
                    <a:pt x="1587465" y="58696"/>
                    <a:pt x="1232099" y="0"/>
                    <a:pt x="793732" y="0"/>
                  </a:cubicBezTo>
                  <a:close/>
                </a:path>
              </a:pathLst>
            </a:custGeom>
            <a:solidFill>
              <a:srgbClr val="0345E4"/>
            </a:solidFill>
            <a:ln cap="sq">
              <a:noFill/>
              <a:prstDash val="solid"/>
              <a:miter/>
            </a:ln>
          </p:spPr>
        </p:sp>
        <p:sp>
          <p:nvSpPr>
            <p:cNvPr id="8" name="TextBox 8"/>
            <p:cNvSpPr txBox="1"/>
            <p:nvPr/>
          </p:nvSpPr>
          <p:spPr>
            <a:xfrm>
              <a:off x="148825" y="-23043"/>
              <a:ext cx="1289815" cy="301813"/>
            </a:xfrm>
            <a:prstGeom prst="rect">
              <a:avLst/>
            </a:prstGeom>
          </p:spPr>
          <p:txBody>
            <a:bodyPr lIns="50800" tIns="50800" rIns="50800" bIns="50800" rtlCol="0" anchor="ctr"/>
            <a:lstStyle/>
            <a:p>
              <a:pPr algn="ctr">
                <a:lnSpc>
                  <a:spcPts val="4479"/>
                </a:lnSpc>
              </a:pPr>
              <a:r>
                <a:rPr lang="en-US" sz="3199" dirty="0">
                  <a:solidFill>
                    <a:srgbClr val="FFFFFF"/>
                  </a:solidFill>
                  <a:latin typeface="Garet Bold"/>
                  <a:ea typeface="Garet Bold"/>
                  <a:cs typeface="Garet Bold"/>
                  <a:sym typeface="Garet Bold"/>
                </a:rPr>
                <a:t>Technology Used</a:t>
              </a:r>
            </a:p>
          </p:txBody>
        </p:sp>
      </p:grpSp>
      <p:grpSp>
        <p:nvGrpSpPr>
          <p:cNvPr id="9" name="Group 9"/>
          <p:cNvGrpSpPr/>
          <p:nvPr/>
        </p:nvGrpSpPr>
        <p:grpSpPr>
          <a:xfrm>
            <a:off x="15740861" y="6749958"/>
            <a:ext cx="4596322" cy="45963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16365969" y="203215"/>
            <a:ext cx="1479329" cy="1479329"/>
            <a:chOff x="0" y="0"/>
            <a:chExt cx="812800" cy="812800"/>
          </a:xfrm>
        </p:grpSpPr>
        <p:sp>
          <p:nvSpPr>
            <p:cNvPr id="13" name="Freeform 13"/>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7380907" y="1082461"/>
            <a:ext cx="771724" cy="77172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7020058" y="2616648"/>
            <a:ext cx="3219494" cy="3219494"/>
          </a:xfrm>
          <a:custGeom>
            <a:avLst/>
            <a:gdLst/>
            <a:ahLst/>
            <a:cxnLst/>
            <a:rect l="l" t="t" r="r" b="b"/>
            <a:pathLst>
              <a:path w="3219494" h="3219494">
                <a:moveTo>
                  <a:pt x="0" y="0"/>
                </a:moveTo>
                <a:lnTo>
                  <a:pt x="3219494" y="0"/>
                </a:lnTo>
                <a:lnTo>
                  <a:pt x="3219494" y="3219494"/>
                </a:lnTo>
                <a:lnTo>
                  <a:pt x="0" y="3219494"/>
                </a:lnTo>
                <a:lnTo>
                  <a:pt x="0" y="0"/>
                </a:lnTo>
                <a:close/>
              </a:path>
            </a:pathLst>
          </a:custGeom>
          <a:blipFill>
            <a:blip r:embed="rId2"/>
            <a:stretch>
              <a:fillRect/>
            </a:stretch>
          </a:blipFill>
        </p:spPr>
      </p:sp>
      <p:sp>
        <p:nvSpPr>
          <p:cNvPr id="19" name="Freeform 19"/>
          <p:cNvSpPr/>
          <p:nvPr/>
        </p:nvSpPr>
        <p:spPr>
          <a:xfrm>
            <a:off x="10340810" y="3092198"/>
            <a:ext cx="3573958" cy="2477944"/>
          </a:xfrm>
          <a:custGeom>
            <a:avLst/>
            <a:gdLst/>
            <a:ahLst/>
            <a:cxnLst/>
            <a:rect l="l" t="t" r="r" b="b"/>
            <a:pathLst>
              <a:path w="3573958" h="2477944">
                <a:moveTo>
                  <a:pt x="0" y="0"/>
                </a:moveTo>
                <a:lnTo>
                  <a:pt x="3573958" y="0"/>
                </a:lnTo>
                <a:lnTo>
                  <a:pt x="3573958" y="2477944"/>
                </a:lnTo>
                <a:lnTo>
                  <a:pt x="0" y="2477944"/>
                </a:lnTo>
                <a:lnTo>
                  <a:pt x="0" y="0"/>
                </a:lnTo>
                <a:close/>
              </a:path>
            </a:pathLst>
          </a:custGeom>
          <a:blipFill>
            <a:blip r:embed="rId3"/>
            <a:stretch>
              <a:fillRect/>
            </a:stretch>
          </a:blipFill>
        </p:spPr>
      </p:sp>
      <p:sp>
        <p:nvSpPr>
          <p:cNvPr id="20" name="Freeform 20"/>
          <p:cNvSpPr/>
          <p:nvPr/>
        </p:nvSpPr>
        <p:spPr>
          <a:xfrm>
            <a:off x="14294264" y="2715007"/>
            <a:ext cx="2750361" cy="2750361"/>
          </a:xfrm>
          <a:custGeom>
            <a:avLst/>
            <a:gdLst/>
            <a:ahLst/>
            <a:cxnLst/>
            <a:rect l="l" t="t" r="r" b="b"/>
            <a:pathLst>
              <a:path w="2750361" h="2750361">
                <a:moveTo>
                  <a:pt x="0" y="0"/>
                </a:moveTo>
                <a:lnTo>
                  <a:pt x="2750361" y="0"/>
                </a:lnTo>
                <a:lnTo>
                  <a:pt x="2750361" y="2750360"/>
                </a:lnTo>
                <a:lnTo>
                  <a:pt x="0" y="2750360"/>
                </a:lnTo>
                <a:lnTo>
                  <a:pt x="0" y="0"/>
                </a:lnTo>
                <a:close/>
              </a:path>
            </a:pathLst>
          </a:custGeom>
          <a:blipFill>
            <a:blip r:embed="rId4"/>
            <a:stretch>
              <a:fillRect/>
            </a:stretch>
          </a:blipFill>
        </p:spPr>
      </p:sp>
      <p:sp>
        <p:nvSpPr>
          <p:cNvPr id="21" name="Freeform 21"/>
          <p:cNvSpPr/>
          <p:nvPr/>
        </p:nvSpPr>
        <p:spPr>
          <a:xfrm>
            <a:off x="7434743" y="6243094"/>
            <a:ext cx="6269492" cy="2170812"/>
          </a:xfrm>
          <a:custGeom>
            <a:avLst/>
            <a:gdLst/>
            <a:ahLst/>
            <a:cxnLst/>
            <a:rect l="l" t="t" r="r" b="b"/>
            <a:pathLst>
              <a:path w="6269492" h="2170812">
                <a:moveTo>
                  <a:pt x="0" y="0"/>
                </a:moveTo>
                <a:lnTo>
                  <a:pt x="6269492" y="0"/>
                </a:lnTo>
                <a:lnTo>
                  <a:pt x="6269492" y="2170812"/>
                </a:lnTo>
                <a:lnTo>
                  <a:pt x="0" y="2170812"/>
                </a:lnTo>
                <a:lnTo>
                  <a:pt x="0" y="0"/>
                </a:lnTo>
                <a:close/>
              </a:path>
            </a:pathLst>
          </a:custGeom>
          <a:blipFill>
            <a:blip r:embed="rId5"/>
            <a:stretch>
              <a:fillRect/>
            </a:stretch>
          </a:blipFill>
        </p:spPr>
      </p:sp>
      <p:sp>
        <p:nvSpPr>
          <p:cNvPr id="22" name="Freeform 22"/>
          <p:cNvSpPr/>
          <p:nvPr/>
        </p:nvSpPr>
        <p:spPr>
          <a:xfrm>
            <a:off x="14070666" y="5836142"/>
            <a:ext cx="3571270" cy="3571270"/>
          </a:xfrm>
          <a:custGeom>
            <a:avLst/>
            <a:gdLst/>
            <a:ahLst/>
            <a:cxnLst/>
            <a:rect l="l" t="t" r="r" b="b"/>
            <a:pathLst>
              <a:path w="3571270" h="3571270">
                <a:moveTo>
                  <a:pt x="0" y="0"/>
                </a:moveTo>
                <a:lnTo>
                  <a:pt x="3571270" y="0"/>
                </a:lnTo>
                <a:lnTo>
                  <a:pt x="3571270" y="3571270"/>
                </a:lnTo>
                <a:lnTo>
                  <a:pt x="0" y="3571270"/>
                </a:lnTo>
                <a:lnTo>
                  <a:pt x="0" y="0"/>
                </a:lnTo>
                <a:close/>
              </a:path>
            </a:pathLst>
          </a:custGeom>
          <a:blipFill>
            <a:blip r:embed="rId6"/>
            <a:stretch>
              <a:fillRect/>
            </a:stretch>
          </a:blipFill>
        </p:spPr>
      </p:sp>
      <p:sp>
        <p:nvSpPr>
          <p:cNvPr id="23" name="TextBox 23"/>
          <p:cNvSpPr txBox="1"/>
          <p:nvPr/>
        </p:nvSpPr>
        <p:spPr>
          <a:xfrm>
            <a:off x="268445" y="744695"/>
            <a:ext cx="4568944"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OVERVIEW</a:t>
            </a:r>
          </a:p>
        </p:txBody>
      </p:sp>
      <p:sp>
        <p:nvSpPr>
          <p:cNvPr id="24" name="TextBox 24"/>
          <p:cNvSpPr txBox="1"/>
          <p:nvPr/>
        </p:nvSpPr>
        <p:spPr>
          <a:xfrm>
            <a:off x="285531" y="2278945"/>
            <a:ext cx="6199533" cy="7833047"/>
          </a:xfrm>
          <a:prstGeom prst="rect">
            <a:avLst/>
          </a:prstGeom>
        </p:spPr>
        <p:txBody>
          <a:bodyPr lIns="0" tIns="0" rIns="0" bIns="0" rtlCol="0" anchor="t">
            <a:spAutoFit/>
          </a:bodyPr>
          <a:lstStyle/>
          <a:p>
            <a:pPr marL="0" lvl="0" indent="0" algn="just">
              <a:lnSpc>
                <a:spcPts val="4195"/>
              </a:lnSpc>
            </a:pPr>
            <a:r>
              <a:rPr lang="en-US" sz="2707">
                <a:solidFill>
                  <a:srgbClr val="FFFFFF"/>
                </a:solidFill>
                <a:latin typeface="Open Sans"/>
                <a:ea typeface="Open Sans"/>
                <a:cs typeface="Open Sans"/>
                <a:sym typeface="Open Sans"/>
              </a:rPr>
              <a:t>Customized AI Kitchen for India is a web-based application designed to help users generate personalized recipes based on their specific preferences and available ingredients. Leveraging the power of React JS for the front-end and OpenAI for recipe generation, the platform aims to simplify meal planning and inspire culinary creativity. Users can input ingredients, select meal types, specify cuisine preferences, choose cooking time, and set the complexity level to receive tailored recipes that suit their needs.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3951" y="6954065"/>
            <a:ext cx="5421286" cy="2799389"/>
            <a:chOff x="0" y="0"/>
            <a:chExt cx="1427828" cy="737288"/>
          </a:xfrm>
        </p:grpSpPr>
        <p:sp>
          <p:nvSpPr>
            <p:cNvPr id="3" name="Freeform 3"/>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id="4" name="TextBox 4"/>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19853" y="3187935"/>
            <a:ext cx="5089482" cy="6417970"/>
            <a:chOff x="0" y="0"/>
            <a:chExt cx="1340440" cy="1690329"/>
          </a:xfrm>
        </p:grpSpPr>
        <p:sp>
          <p:nvSpPr>
            <p:cNvPr id="6" name="Freeform 6"/>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7" name="TextBox 7"/>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58848" y="2082188"/>
            <a:ext cx="2211493" cy="221149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34302" y="6954065"/>
            <a:ext cx="5421286" cy="2799389"/>
            <a:chOff x="0" y="0"/>
            <a:chExt cx="1427828" cy="737288"/>
          </a:xfrm>
        </p:grpSpPr>
        <p:sp>
          <p:nvSpPr>
            <p:cNvPr id="12" name="Freeform 1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id="13" name="TextBox 13"/>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600203" y="3187935"/>
            <a:ext cx="5089482" cy="6417970"/>
            <a:chOff x="0" y="0"/>
            <a:chExt cx="1340440" cy="1690329"/>
          </a:xfrm>
        </p:grpSpPr>
        <p:sp>
          <p:nvSpPr>
            <p:cNvPr id="15" name="Freeform 15"/>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16" name="TextBox 16"/>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039198" y="2082188"/>
            <a:ext cx="2211493" cy="221149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112763" y="6954065"/>
            <a:ext cx="5421286" cy="2799389"/>
            <a:chOff x="0" y="0"/>
            <a:chExt cx="1427828" cy="737288"/>
          </a:xfrm>
        </p:grpSpPr>
        <p:sp>
          <p:nvSpPr>
            <p:cNvPr id="21" name="Freeform 21"/>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sp>
        <p:sp>
          <p:nvSpPr>
            <p:cNvPr id="22" name="TextBox 22"/>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278664" y="3187935"/>
            <a:ext cx="5089482" cy="6417970"/>
            <a:chOff x="0" y="0"/>
            <a:chExt cx="1340440" cy="1690329"/>
          </a:xfrm>
        </p:grpSpPr>
        <p:sp>
          <p:nvSpPr>
            <p:cNvPr id="24" name="Freeform 24"/>
            <p:cNvSpPr/>
            <p:nvPr/>
          </p:nvSpPr>
          <p:spPr>
            <a:xfrm>
              <a:off x="0" y="0"/>
              <a:ext cx="1340440" cy="1690329"/>
            </a:xfrm>
            <a:custGeom>
              <a:avLst/>
              <a:gdLst/>
              <a:ahLst/>
              <a:cxnLst/>
              <a:rect l="l" t="t" r="r" b="b"/>
              <a:pathLst>
                <a:path w="1340440" h="1690329">
                  <a:moveTo>
                    <a:pt x="77579" y="0"/>
                  </a:moveTo>
                  <a:lnTo>
                    <a:pt x="1262861" y="0"/>
                  </a:lnTo>
                  <a:cubicBezTo>
                    <a:pt x="1305707" y="0"/>
                    <a:pt x="1340440" y="34733"/>
                    <a:pt x="1340440" y="77579"/>
                  </a:cubicBezTo>
                  <a:lnTo>
                    <a:pt x="1340440" y="1612750"/>
                  </a:lnTo>
                  <a:cubicBezTo>
                    <a:pt x="1340440" y="1633325"/>
                    <a:pt x="1332266" y="1653058"/>
                    <a:pt x="1317717" y="1667607"/>
                  </a:cubicBezTo>
                  <a:cubicBezTo>
                    <a:pt x="1303169" y="1682156"/>
                    <a:pt x="1283436" y="1690329"/>
                    <a:pt x="1262861" y="1690329"/>
                  </a:cubicBezTo>
                  <a:lnTo>
                    <a:pt x="77579" y="1690329"/>
                  </a:lnTo>
                  <a:cubicBezTo>
                    <a:pt x="34733" y="1690329"/>
                    <a:pt x="0" y="1655596"/>
                    <a:pt x="0" y="1612750"/>
                  </a:cubicBezTo>
                  <a:lnTo>
                    <a:pt x="0" y="77579"/>
                  </a:lnTo>
                  <a:cubicBezTo>
                    <a:pt x="0" y="57004"/>
                    <a:pt x="8173" y="37271"/>
                    <a:pt x="22722" y="22722"/>
                  </a:cubicBezTo>
                  <a:cubicBezTo>
                    <a:pt x="37271" y="8173"/>
                    <a:pt x="57004" y="0"/>
                    <a:pt x="77579" y="0"/>
                  </a:cubicBezTo>
                  <a:close/>
                </a:path>
              </a:pathLst>
            </a:custGeom>
            <a:solidFill>
              <a:srgbClr val="E8ECEC"/>
            </a:solidFill>
          </p:spPr>
        </p:sp>
        <p:sp>
          <p:nvSpPr>
            <p:cNvPr id="25" name="TextBox 25"/>
            <p:cNvSpPr txBox="1"/>
            <p:nvPr/>
          </p:nvSpPr>
          <p:spPr>
            <a:xfrm>
              <a:off x="0" y="-38100"/>
              <a:ext cx="1340440" cy="172842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3717659" y="2082188"/>
            <a:ext cx="2211493" cy="221149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0" y="0"/>
            <a:ext cx="17368147" cy="1543194"/>
            <a:chOff x="0" y="0"/>
            <a:chExt cx="4574327" cy="406438"/>
          </a:xfrm>
        </p:grpSpPr>
        <p:sp>
          <p:nvSpPr>
            <p:cNvPr id="30" name="Freeform 30"/>
            <p:cNvSpPr/>
            <p:nvPr/>
          </p:nvSpPr>
          <p:spPr>
            <a:xfrm>
              <a:off x="0" y="0"/>
              <a:ext cx="4574327" cy="406438"/>
            </a:xfrm>
            <a:custGeom>
              <a:avLst/>
              <a:gdLst/>
              <a:ahLst/>
              <a:cxnLst/>
              <a:rect l="l" t="t" r="r" b="b"/>
              <a:pathLst>
                <a:path w="4574327" h="406438">
                  <a:moveTo>
                    <a:pt x="0" y="0"/>
                  </a:moveTo>
                  <a:lnTo>
                    <a:pt x="4574327" y="0"/>
                  </a:lnTo>
                  <a:lnTo>
                    <a:pt x="4574327" y="406438"/>
                  </a:lnTo>
                  <a:lnTo>
                    <a:pt x="0" y="406438"/>
                  </a:lnTo>
                  <a:close/>
                </a:path>
              </a:pathLst>
            </a:custGeom>
            <a:solidFill>
              <a:srgbClr val="0345E4"/>
            </a:solidFill>
          </p:spPr>
        </p:sp>
        <p:sp>
          <p:nvSpPr>
            <p:cNvPr id="31" name="TextBox 31"/>
            <p:cNvSpPr txBox="1"/>
            <p:nvPr/>
          </p:nvSpPr>
          <p:spPr>
            <a:xfrm>
              <a:off x="0" y="-38100"/>
              <a:ext cx="4574327" cy="444538"/>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783603" y="2688954"/>
            <a:ext cx="1361983" cy="997962"/>
          </a:xfrm>
          <a:custGeom>
            <a:avLst/>
            <a:gdLst/>
            <a:ahLst/>
            <a:cxnLst/>
            <a:rect l="l" t="t" r="r" b="b"/>
            <a:pathLst>
              <a:path w="1361983" h="997962">
                <a:moveTo>
                  <a:pt x="0" y="0"/>
                </a:moveTo>
                <a:lnTo>
                  <a:pt x="1361983" y="0"/>
                </a:lnTo>
                <a:lnTo>
                  <a:pt x="1361983" y="997962"/>
                </a:lnTo>
                <a:lnTo>
                  <a:pt x="0" y="997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8444462" y="2837693"/>
            <a:ext cx="1400966" cy="700483"/>
          </a:xfrm>
          <a:custGeom>
            <a:avLst/>
            <a:gdLst/>
            <a:ahLst/>
            <a:cxnLst/>
            <a:rect l="l" t="t" r="r" b="b"/>
            <a:pathLst>
              <a:path w="1400966" h="700483">
                <a:moveTo>
                  <a:pt x="0" y="0"/>
                </a:moveTo>
                <a:lnTo>
                  <a:pt x="1400965" y="0"/>
                </a:lnTo>
                <a:lnTo>
                  <a:pt x="1400965" y="700483"/>
                </a:lnTo>
                <a:lnTo>
                  <a:pt x="0" y="700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14291591" y="2562271"/>
            <a:ext cx="1063628" cy="1251327"/>
          </a:xfrm>
          <a:custGeom>
            <a:avLst/>
            <a:gdLst/>
            <a:ahLst/>
            <a:cxnLst/>
            <a:rect l="l" t="t" r="r" b="b"/>
            <a:pathLst>
              <a:path w="1063628" h="1251327">
                <a:moveTo>
                  <a:pt x="0" y="0"/>
                </a:moveTo>
                <a:lnTo>
                  <a:pt x="1063629" y="0"/>
                </a:lnTo>
                <a:lnTo>
                  <a:pt x="1063629" y="1251328"/>
                </a:lnTo>
                <a:lnTo>
                  <a:pt x="0" y="12513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919853" y="296934"/>
            <a:ext cx="10769833" cy="854076"/>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OBJECTIVES</a:t>
            </a:r>
          </a:p>
        </p:txBody>
      </p:sp>
      <p:sp>
        <p:nvSpPr>
          <p:cNvPr id="36" name="TextBox 36"/>
          <p:cNvSpPr txBox="1"/>
          <p:nvPr/>
        </p:nvSpPr>
        <p:spPr>
          <a:xfrm>
            <a:off x="1408378" y="4463302"/>
            <a:ext cx="4112433" cy="860425"/>
          </a:xfrm>
          <a:prstGeom prst="rect">
            <a:avLst/>
          </a:prstGeom>
        </p:spPr>
        <p:txBody>
          <a:bodyPr lIns="0" tIns="0" rIns="0" bIns="0" rtlCol="0" anchor="t">
            <a:spAutoFit/>
          </a:bodyPr>
          <a:lstStyle/>
          <a:p>
            <a:pPr algn="ctr">
              <a:lnSpc>
                <a:spcPts val="3499"/>
              </a:lnSpc>
            </a:pPr>
            <a:r>
              <a:rPr lang="en-US" sz="2499">
                <a:solidFill>
                  <a:srgbClr val="000000"/>
                </a:solidFill>
                <a:latin typeface="Garet Bold"/>
                <a:ea typeface="Garet Bold"/>
                <a:cs typeface="Garet Bold"/>
                <a:sym typeface="Garet Bold"/>
              </a:rPr>
              <a:t>Personalized Recipe Generation</a:t>
            </a:r>
          </a:p>
        </p:txBody>
      </p:sp>
      <p:sp>
        <p:nvSpPr>
          <p:cNvPr id="37" name="TextBox 37"/>
          <p:cNvSpPr txBox="1"/>
          <p:nvPr/>
        </p:nvSpPr>
        <p:spPr>
          <a:xfrm>
            <a:off x="7087784" y="4463302"/>
            <a:ext cx="3881552" cy="860425"/>
          </a:xfrm>
          <a:prstGeom prst="rect">
            <a:avLst/>
          </a:prstGeom>
        </p:spPr>
        <p:txBody>
          <a:bodyPr lIns="0" tIns="0" rIns="0" bIns="0" rtlCol="0" anchor="t">
            <a:spAutoFit/>
          </a:bodyPr>
          <a:lstStyle/>
          <a:p>
            <a:pPr algn="ctr">
              <a:lnSpc>
                <a:spcPts val="3499"/>
              </a:lnSpc>
            </a:pPr>
            <a:r>
              <a:rPr lang="en-US" sz="2499">
                <a:solidFill>
                  <a:srgbClr val="000000"/>
                </a:solidFill>
                <a:latin typeface="Garet Bold"/>
                <a:ea typeface="Garet Bold"/>
                <a:cs typeface="Garet Bold"/>
                <a:sym typeface="Garet Bold"/>
              </a:rPr>
              <a:t>Integration with OpenA</a:t>
            </a:r>
          </a:p>
        </p:txBody>
      </p:sp>
      <p:sp>
        <p:nvSpPr>
          <p:cNvPr id="38" name="TextBox 38"/>
          <p:cNvSpPr txBox="1"/>
          <p:nvPr/>
        </p:nvSpPr>
        <p:spPr>
          <a:xfrm>
            <a:off x="12767189" y="4463302"/>
            <a:ext cx="4112433" cy="422275"/>
          </a:xfrm>
          <a:prstGeom prst="rect">
            <a:avLst/>
          </a:prstGeom>
        </p:spPr>
        <p:txBody>
          <a:bodyPr lIns="0" tIns="0" rIns="0" bIns="0" rtlCol="0" anchor="t">
            <a:spAutoFit/>
          </a:bodyPr>
          <a:lstStyle/>
          <a:p>
            <a:pPr algn="ctr">
              <a:lnSpc>
                <a:spcPts val="3499"/>
              </a:lnSpc>
            </a:pPr>
            <a:r>
              <a:rPr lang="en-US" sz="2499">
                <a:solidFill>
                  <a:srgbClr val="000000"/>
                </a:solidFill>
                <a:latin typeface="Garet Bold"/>
                <a:ea typeface="Garet Bold"/>
                <a:cs typeface="Garet Bold"/>
                <a:sym typeface="Garet Bold"/>
              </a:rPr>
              <a:t>Inspire Creativity: </a:t>
            </a:r>
          </a:p>
        </p:txBody>
      </p:sp>
      <p:sp>
        <p:nvSpPr>
          <p:cNvPr id="39" name="TextBox 39"/>
          <p:cNvSpPr txBox="1"/>
          <p:nvPr/>
        </p:nvSpPr>
        <p:spPr>
          <a:xfrm>
            <a:off x="1408378" y="5554980"/>
            <a:ext cx="4112433" cy="29787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Provide users with customized recipes that match their specific criteria, including available ingredients, meal types, cuisine preferences, cooking time, and complexity level.</a:t>
            </a:r>
          </a:p>
        </p:txBody>
      </p:sp>
      <p:sp>
        <p:nvSpPr>
          <p:cNvPr id="40" name="TextBox 40"/>
          <p:cNvSpPr txBox="1"/>
          <p:nvPr/>
        </p:nvSpPr>
        <p:spPr>
          <a:xfrm>
            <a:off x="7088728" y="5554980"/>
            <a:ext cx="4112433" cy="29787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Utilize OpenAI's powerful language model to generate detailed and accurate recipes that include step-by-step preparation and cooking instructions. easy navigation and interaction</a:t>
            </a:r>
          </a:p>
        </p:txBody>
      </p:sp>
      <p:sp>
        <p:nvSpPr>
          <p:cNvPr id="41" name="TextBox 41"/>
          <p:cNvSpPr txBox="1"/>
          <p:nvPr/>
        </p:nvSpPr>
        <p:spPr>
          <a:xfrm>
            <a:off x="12767189" y="5554980"/>
            <a:ext cx="4112433" cy="212153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Encourage users to experiment with new dishes and cooking techniques by providing innovative and diverse recipe suggestions.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416679" cy="10287000"/>
            <a:chOff x="0" y="0"/>
            <a:chExt cx="1689989" cy="2709333"/>
          </a:xfrm>
        </p:grpSpPr>
        <p:sp>
          <p:nvSpPr>
            <p:cNvPr id="3" name="Freeform 3"/>
            <p:cNvSpPr/>
            <p:nvPr/>
          </p:nvSpPr>
          <p:spPr>
            <a:xfrm>
              <a:off x="0" y="0"/>
              <a:ext cx="1689989" cy="2709333"/>
            </a:xfrm>
            <a:custGeom>
              <a:avLst/>
              <a:gdLst/>
              <a:ahLst/>
              <a:cxnLst/>
              <a:rect l="l" t="t" r="r" b="b"/>
              <a:pathLst>
                <a:path w="1689989" h="2709333">
                  <a:moveTo>
                    <a:pt x="0" y="0"/>
                  </a:moveTo>
                  <a:lnTo>
                    <a:pt x="1689989" y="0"/>
                  </a:lnTo>
                  <a:lnTo>
                    <a:pt x="1689989" y="2709333"/>
                  </a:lnTo>
                  <a:lnTo>
                    <a:pt x="0" y="2709333"/>
                  </a:lnTo>
                  <a:close/>
                </a:path>
              </a:pathLst>
            </a:custGeom>
            <a:solidFill>
              <a:srgbClr val="0345E4"/>
            </a:solidFill>
          </p:spPr>
        </p:sp>
        <p:sp>
          <p:nvSpPr>
            <p:cNvPr id="4" name="TextBox 4"/>
            <p:cNvSpPr txBox="1"/>
            <p:nvPr/>
          </p:nvSpPr>
          <p:spPr>
            <a:xfrm>
              <a:off x="0" y="-38100"/>
              <a:ext cx="1689989"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916626" y="2671279"/>
            <a:ext cx="1310100" cy="0"/>
          </a:xfrm>
          <a:prstGeom prst="line">
            <a:avLst/>
          </a:prstGeom>
          <a:ln w="95250" cap="flat">
            <a:solidFill>
              <a:srgbClr val="FFFFFF"/>
            </a:solidFill>
            <a:prstDash val="solid"/>
            <a:headEnd type="none" w="sm" len="sm"/>
            <a:tailEnd type="none" w="sm" len="sm"/>
          </a:ln>
        </p:spPr>
      </p:sp>
      <p:sp>
        <p:nvSpPr>
          <p:cNvPr id="6" name="TextBox 6"/>
          <p:cNvSpPr txBox="1"/>
          <p:nvPr/>
        </p:nvSpPr>
        <p:spPr>
          <a:xfrm>
            <a:off x="916626" y="367185"/>
            <a:ext cx="4568944" cy="1739901"/>
          </a:xfrm>
          <a:prstGeom prst="rect">
            <a:avLst/>
          </a:prstGeom>
        </p:spPr>
        <p:txBody>
          <a:bodyPr lIns="0" tIns="0" rIns="0" bIns="0" rtlCol="0" anchor="t">
            <a:spAutoFit/>
          </a:bodyPr>
          <a:lstStyle/>
          <a:p>
            <a:pPr algn="l">
              <a:lnSpc>
                <a:spcPts val="6999"/>
              </a:lnSpc>
            </a:pPr>
            <a:r>
              <a:rPr lang="en-US" sz="4999" spc="99">
                <a:solidFill>
                  <a:srgbClr val="FFFFFF"/>
                </a:solidFill>
                <a:latin typeface="Garet Bold"/>
                <a:ea typeface="Garet Bold"/>
                <a:cs typeface="Garet Bold"/>
                <a:sym typeface="Garet Bold"/>
              </a:rPr>
              <a:t>TARGET AUDIENCE</a:t>
            </a:r>
          </a:p>
        </p:txBody>
      </p:sp>
      <p:sp>
        <p:nvSpPr>
          <p:cNvPr id="7" name="TextBox 7"/>
          <p:cNvSpPr txBox="1"/>
          <p:nvPr/>
        </p:nvSpPr>
        <p:spPr>
          <a:xfrm>
            <a:off x="192605" y="3507376"/>
            <a:ext cx="6031468" cy="5318125"/>
          </a:xfrm>
          <a:prstGeom prst="rect">
            <a:avLst/>
          </a:prstGeom>
        </p:spPr>
        <p:txBody>
          <a:bodyPr lIns="0" tIns="0" rIns="0" bIns="0" rtlCol="0" anchor="t">
            <a:spAutoFit/>
          </a:bodyPr>
          <a:lstStyle/>
          <a:p>
            <a:pPr marL="0" lvl="0" indent="0" algn="just">
              <a:lnSpc>
                <a:spcPts val="3874"/>
              </a:lnSpc>
            </a:pPr>
            <a:r>
              <a:rPr lang="en-US" sz="2499">
                <a:solidFill>
                  <a:srgbClr val="FFFFFF"/>
                </a:solidFill>
                <a:latin typeface="Open Sans"/>
                <a:ea typeface="Open Sans"/>
                <a:cs typeface="Open Sans"/>
                <a:sym typeface="Open Sans"/>
              </a:rPr>
              <a:t>Customized AI Kitchen for India caters to home cooks looking for new recipe ideas, busy professionals needing quick meal solutions, and cooking enthusiasts eager to experiment with diverse cuisines. It also serves families seeking meals that satisfy varied preferences, health-conscious individuals aiming for nutritious options, and novice cooks needing simple, confidence-building recipes.</a:t>
            </a:r>
          </a:p>
        </p:txBody>
      </p:sp>
      <p:grpSp>
        <p:nvGrpSpPr>
          <p:cNvPr id="8" name="Group 8"/>
          <p:cNvGrpSpPr>
            <a:grpSpLocks noChangeAspect="1"/>
          </p:cNvGrpSpPr>
          <p:nvPr/>
        </p:nvGrpSpPr>
        <p:grpSpPr>
          <a:xfrm>
            <a:off x="7085096" y="462435"/>
            <a:ext cx="2776380" cy="2776380"/>
            <a:chOff x="0" y="0"/>
            <a:chExt cx="14840029" cy="14840029"/>
          </a:xfrm>
        </p:grpSpPr>
        <p:sp>
          <p:nvSpPr>
            <p:cNvPr id="9" name="Freeform 9"/>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10" name="Freeform 10"/>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11" name="Freeform 11"/>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16454" r="-16454"/>
              </a:stretch>
            </a:blipFill>
          </p:spPr>
        </p:sp>
      </p:grpSp>
      <p:grpSp>
        <p:nvGrpSpPr>
          <p:cNvPr id="12" name="Group 12"/>
          <p:cNvGrpSpPr/>
          <p:nvPr/>
        </p:nvGrpSpPr>
        <p:grpSpPr>
          <a:xfrm>
            <a:off x="10026637" y="402547"/>
            <a:ext cx="5473113" cy="762997"/>
            <a:chOff x="0" y="-38100"/>
            <a:chExt cx="3481912" cy="485407"/>
          </a:xfrm>
        </p:grpSpPr>
        <p:sp>
          <p:nvSpPr>
            <p:cNvPr id="13" name="Freeform 13"/>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14" name="TextBox 14"/>
            <p:cNvSpPr txBox="1"/>
            <p:nvPr/>
          </p:nvSpPr>
          <p:spPr>
            <a:xfrm>
              <a:off x="0" y="-38100"/>
              <a:ext cx="3481912" cy="485407"/>
            </a:xfrm>
            <a:prstGeom prst="rect">
              <a:avLst/>
            </a:prstGeom>
          </p:spPr>
          <p:txBody>
            <a:bodyPr lIns="50800" tIns="50800" rIns="50800" bIns="50800" rtlCol="0" anchor="ctr"/>
            <a:lstStyle/>
            <a:p>
              <a:pPr algn="ctr">
                <a:lnSpc>
                  <a:spcPts val="3359"/>
                </a:lnSpc>
              </a:pPr>
              <a:r>
                <a:rPr lang="en-US" sz="2399" dirty="0">
                  <a:solidFill>
                    <a:srgbClr val="FFFFFF"/>
                  </a:solidFill>
                  <a:latin typeface="Garet Bold"/>
                  <a:ea typeface="Garet Bold"/>
                  <a:cs typeface="Garet Bold"/>
                  <a:sym typeface="Garet Bold"/>
                </a:rPr>
                <a:t>Home Cooks:</a:t>
              </a:r>
            </a:p>
          </p:txBody>
        </p:sp>
      </p:grpSp>
      <p:grpSp>
        <p:nvGrpSpPr>
          <p:cNvPr id="15" name="Group 15"/>
          <p:cNvGrpSpPr/>
          <p:nvPr/>
        </p:nvGrpSpPr>
        <p:grpSpPr>
          <a:xfrm>
            <a:off x="10026637" y="1284760"/>
            <a:ext cx="7474654" cy="1954055"/>
            <a:chOff x="0" y="0"/>
            <a:chExt cx="1968633" cy="514648"/>
          </a:xfrm>
        </p:grpSpPr>
        <p:sp>
          <p:nvSpPr>
            <p:cNvPr id="16" name="Freeform 16"/>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id="17" name="TextBox 17"/>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485373" y="1404891"/>
            <a:ext cx="6490794" cy="1692910"/>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Individuals who enjoy cooking at home and are looking for new recipes to try, especially those who want to make the most of the ingredients they already have.</a:t>
            </a:r>
          </a:p>
        </p:txBody>
      </p:sp>
      <p:grpSp>
        <p:nvGrpSpPr>
          <p:cNvPr id="19" name="Group 19"/>
          <p:cNvGrpSpPr>
            <a:grpSpLocks noChangeAspect="1"/>
          </p:cNvGrpSpPr>
          <p:nvPr/>
        </p:nvGrpSpPr>
        <p:grpSpPr>
          <a:xfrm>
            <a:off x="7085096" y="3593101"/>
            <a:ext cx="2776380" cy="2776380"/>
            <a:chOff x="0" y="0"/>
            <a:chExt cx="14840029" cy="14840029"/>
          </a:xfrm>
        </p:grpSpPr>
        <p:sp>
          <p:nvSpPr>
            <p:cNvPr id="20" name="Freeform 2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21" name="Freeform 2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22" name="Freeform 2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712" r="-24712"/>
              </a:stretch>
            </a:blipFill>
          </p:spPr>
        </p:sp>
      </p:grpSp>
      <p:grpSp>
        <p:nvGrpSpPr>
          <p:cNvPr id="23" name="Group 23"/>
          <p:cNvGrpSpPr/>
          <p:nvPr/>
        </p:nvGrpSpPr>
        <p:grpSpPr>
          <a:xfrm>
            <a:off x="10026637" y="3533213"/>
            <a:ext cx="5473113" cy="799803"/>
            <a:chOff x="0" y="-38100"/>
            <a:chExt cx="3481912" cy="508822"/>
          </a:xfrm>
        </p:grpSpPr>
        <p:sp>
          <p:nvSpPr>
            <p:cNvPr id="24" name="Freeform 24"/>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25" name="TextBox 25"/>
            <p:cNvSpPr txBox="1"/>
            <p:nvPr/>
          </p:nvSpPr>
          <p:spPr>
            <a:xfrm>
              <a:off x="0" y="-38100"/>
              <a:ext cx="3481912" cy="508822"/>
            </a:xfrm>
            <a:prstGeom prst="rect">
              <a:avLst/>
            </a:prstGeom>
          </p:spPr>
          <p:txBody>
            <a:bodyPr lIns="50800" tIns="50800" rIns="50800" bIns="50800" rtlCol="0" anchor="ctr"/>
            <a:lstStyle/>
            <a:p>
              <a:pPr algn="ctr">
                <a:lnSpc>
                  <a:spcPts val="3359"/>
                </a:lnSpc>
              </a:pPr>
              <a:r>
                <a:rPr lang="en-US" sz="2399" dirty="0">
                  <a:solidFill>
                    <a:srgbClr val="FFFFFF"/>
                  </a:solidFill>
                  <a:latin typeface="Garet Bold"/>
                  <a:ea typeface="Garet Bold"/>
                  <a:cs typeface="Garet Bold"/>
                  <a:sym typeface="Garet Bold"/>
                </a:rPr>
                <a:t>Health-Conscious Individuals</a:t>
              </a:r>
            </a:p>
          </p:txBody>
        </p:sp>
      </p:grpSp>
      <p:grpSp>
        <p:nvGrpSpPr>
          <p:cNvPr id="26" name="Group 26"/>
          <p:cNvGrpSpPr/>
          <p:nvPr/>
        </p:nvGrpSpPr>
        <p:grpSpPr>
          <a:xfrm>
            <a:off x="10026637" y="4415426"/>
            <a:ext cx="7474654" cy="1954055"/>
            <a:chOff x="0" y="0"/>
            <a:chExt cx="1968633" cy="514648"/>
          </a:xfrm>
        </p:grpSpPr>
        <p:sp>
          <p:nvSpPr>
            <p:cNvPr id="27" name="Freeform 27"/>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id="28" name="TextBox 28"/>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0485373" y="4627413"/>
            <a:ext cx="6490794"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Users who are focused on healthy eating and want to find recipes that align with their dietary goals and preferences.</a:t>
            </a:r>
          </a:p>
        </p:txBody>
      </p:sp>
      <p:grpSp>
        <p:nvGrpSpPr>
          <p:cNvPr id="30" name="Group 30"/>
          <p:cNvGrpSpPr>
            <a:grpSpLocks noChangeAspect="1"/>
          </p:cNvGrpSpPr>
          <p:nvPr/>
        </p:nvGrpSpPr>
        <p:grpSpPr>
          <a:xfrm>
            <a:off x="7085096" y="6723766"/>
            <a:ext cx="2776380" cy="2776380"/>
            <a:chOff x="0" y="0"/>
            <a:chExt cx="14840029" cy="14840029"/>
          </a:xfrm>
        </p:grpSpPr>
        <p:sp>
          <p:nvSpPr>
            <p:cNvPr id="31" name="Freeform 31"/>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sp>
        <p:sp>
          <p:nvSpPr>
            <p:cNvPr id="32" name="Freeform 32"/>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sp>
        <p:sp>
          <p:nvSpPr>
            <p:cNvPr id="33" name="Freeform 33"/>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801" r="-24801"/>
              </a:stretch>
            </a:blipFill>
          </p:spPr>
        </p:sp>
      </p:grpSp>
      <p:grpSp>
        <p:nvGrpSpPr>
          <p:cNvPr id="34" name="Group 34"/>
          <p:cNvGrpSpPr/>
          <p:nvPr/>
        </p:nvGrpSpPr>
        <p:grpSpPr>
          <a:xfrm>
            <a:off x="10026637" y="6663878"/>
            <a:ext cx="5473113" cy="762997"/>
            <a:chOff x="0" y="-38100"/>
            <a:chExt cx="3481912" cy="485407"/>
          </a:xfrm>
        </p:grpSpPr>
        <p:sp>
          <p:nvSpPr>
            <p:cNvPr id="35" name="Freeform 35"/>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sp>
        <p:sp>
          <p:nvSpPr>
            <p:cNvPr id="36" name="TextBox 36"/>
            <p:cNvSpPr txBox="1"/>
            <p:nvPr/>
          </p:nvSpPr>
          <p:spPr>
            <a:xfrm>
              <a:off x="0" y="-38100"/>
              <a:ext cx="3481912" cy="485407"/>
            </a:xfrm>
            <a:prstGeom prst="rect">
              <a:avLst/>
            </a:prstGeom>
          </p:spPr>
          <p:txBody>
            <a:bodyPr lIns="50800" tIns="50800" rIns="50800" bIns="50800" rtlCol="0" anchor="ctr"/>
            <a:lstStyle/>
            <a:p>
              <a:pPr algn="ctr">
                <a:lnSpc>
                  <a:spcPts val="3359"/>
                </a:lnSpc>
              </a:pPr>
              <a:r>
                <a:rPr lang="en-US" sz="2399" dirty="0">
                  <a:solidFill>
                    <a:srgbClr val="FFFFFF"/>
                  </a:solidFill>
                  <a:latin typeface="Garet Bold"/>
                  <a:ea typeface="Garet Bold"/>
                  <a:cs typeface="Garet Bold"/>
                  <a:sym typeface="Garet Bold"/>
                </a:rPr>
                <a:t>Novice Cooks</a:t>
              </a:r>
            </a:p>
          </p:txBody>
        </p:sp>
      </p:grpSp>
      <p:grpSp>
        <p:nvGrpSpPr>
          <p:cNvPr id="37" name="Group 37"/>
          <p:cNvGrpSpPr/>
          <p:nvPr/>
        </p:nvGrpSpPr>
        <p:grpSpPr>
          <a:xfrm>
            <a:off x="10026637" y="7546091"/>
            <a:ext cx="7474654" cy="1954055"/>
            <a:chOff x="0" y="0"/>
            <a:chExt cx="1968633" cy="514648"/>
          </a:xfrm>
        </p:grpSpPr>
        <p:sp>
          <p:nvSpPr>
            <p:cNvPr id="38" name="Freeform 38"/>
            <p:cNvSpPr/>
            <p:nvPr/>
          </p:nvSpPr>
          <p:spPr>
            <a:xfrm>
              <a:off x="0" y="0"/>
              <a:ext cx="1968633" cy="514648"/>
            </a:xfrm>
            <a:custGeom>
              <a:avLst/>
              <a:gdLst/>
              <a:ahLst/>
              <a:cxnLst/>
              <a:rect l="l" t="t" r="r" b="b"/>
              <a:pathLst>
                <a:path w="1968633" h="514648">
                  <a:moveTo>
                    <a:pt x="52824" y="0"/>
                  </a:moveTo>
                  <a:lnTo>
                    <a:pt x="1915809" y="0"/>
                  </a:lnTo>
                  <a:cubicBezTo>
                    <a:pt x="1929819" y="0"/>
                    <a:pt x="1943255" y="5565"/>
                    <a:pt x="1953161" y="15472"/>
                  </a:cubicBezTo>
                  <a:cubicBezTo>
                    <a:pt x="1963068" y="25378"/>
                    <a:pt x="1968633" y="38814"/>
                    <a:pt x="1968633" y="52824"/>
                  </a:cubicBezTo>
                  <a:lnTo>
                    <a:pt x="1968633" y="461825"/>
                  </a:lnTo>
                  <a:cubicBezTo>
                    <a:pt x="1968633" y="490998"/>
                    <a:pt x="1944983" y="514648"/>
                    <a:pt x="1915809" y="514648"/>
                  </a:cubicBezTo>
                  <a:lnTo>
                    <a:pt x="52824" y="514648"/>
                  </a:lnTo>
                  <a:cubicBezTo>
                    <a:pt x="38814" y="514648"/>
                    <a:pt x="25378" y="509083"/>
                    <a:pt x="15472" y="499176"/>
                  </a:cubicBezTo>
                  <a:cubicBezTo>
                    <a:pt x="5565" y="489270"/>
                    <a:pt x="0" y="475834"/>
                    <a:pt x="0" y="461825"/>
                  </a:cubicBezTo>
                  <a:lnTo>
                    <a:pt x="0" y="52824"/>
                  </a:lnTo>
                  <a:cubicBezTo>
                    <a:pt x="0" y="38814"/>
                    <a:pt x="5565" y="25378"/>
                    <a:pt x="15472" y="15472"/>
                  </a:cubicBezTo>
                  <a:cubicBezTo>
                    <a:pt x="25378" y="5565"/>
                    <a:pt x="38814" y="0"/>
                    <a:pt x="52824" y="0"/>
                  </a:cubicBezTo>
                  <a:close/>
                </a:path>
              </a:pathLst>
            </a:custGeom>
            <a:solidFill>
              <a:srgbClr val="E8ECEC"/>
            </a:solidFill>
          </p:spPr>
        </p:sp>
        <p:sp>
          <p:nvSpPr>
            <p:cNvPr id="39" name="TextBox 39"/>
            <p:cNvSpPr txBox="1"/>
            <p:nvPr/>
          </p:nvSpPr>
          <p:spPr>
            <a:xfrm>
              <a:off x="0" y="-38100"/>
              <a:ext cx="1968633" cy="552748"/>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10485373" y="7831368"/>
            <a:ext cx="6490794"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ea typeface="Open Sans"/>
                <a:cs typeface="Open Sans"/>
                <a:sym typeface="Open Sans"/>
              </a:rPr>
              <a:t>Beginners in the kitchen who need straightforward and simple recipes to build their confidence and cooking skills.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833106" y="5830388"/>
            <a:ext cx="4176257" cy="989514"/>
            <a:chOff x="0" y="-47625"/>
            <a:chExt cx="1099919" cy="260613"/>
          </a:xfrm>
        </p:grpSpPr>
        <p:sp>
          <p:nvSpPr>
            <p:cNvPr id="17" name="Freeform 17"/>
            <p:cNvSpPr/>
            <p:nvPr/>
          </p:nvSpPr>
          <p:spPr>
            <a:xfrm>
              <a:off x="0" y="0"/>
              <a:ext cx="1099919" cy="168079"/>
            </a:xfrm>
            <a:custGeom>
              <a:avLst/>
              <a:gdLst/>
              <a:ahLst/>
              <a:cxnLst/>
              <a:rect l="l" t="t" r="r" b="b"/>
              <a:pathLst>
                <a:path w="1099919" h="168079">
                  <a:moveTo>
                    <a:pt x="84039" y="0"/>
                  </a:moveTo>
                  <a:lnTo>
                    <a:pt x="1015880" y="0"/>
                  </a:lnTo>
                  <a:cubicBezTo>
                    <a:pt x="1062294" y="0"/>
                    <a:pt x="1099919" y="37626"/>
                    <a:pt x="1099919" y="84039"/>
                  </a:cubicBezTo>
                  <a:lnTo>
                    <a:pt x="1099919" y="84039"/>
                  </a:lnTo>
                  <a:cubicBezTo>
                    <a:pt x="1099919" y="106328"/>
                    <a:pt x="1091065" y="127704"/>
                    <a:pt x="1075305" y="143464"/>
                  </a:cubicBezTo>
                  <a:cubicBezTo>
                    <a:pt x="1059544" y="159225"/>
                    <a:pt x="1038169" y="168079"/>
                    <a:pt x="1015880" y="168079"/>
                  </a:cubicBezTo>
                  <a:lnTo>
                    <a:pt x="84039" y="168079"/>
                  </a:lnTo>
                  <a:cubicBezTo>
                    <a:pt x="37626" y="168079"/>
                    <a:pt x="0" y="130453"/>
                    <a:pt x="0" y="84039"/>
                  </a:cubicBezTo>
                  <a:lnTo>
                    <a:pt x="0" y="84039"/>
                  </a:lnTo>
                  <a:cubicBezTo>
                    <a:pt x="0" y="37626"/>
                    <a:pt x="37626" y="0"/>
                    <a:pt x="84039" y="0"/>
                  </a:cubicBezTo>
                  <a:close/>
                </a:path>
              </a:pathLst>
            </a:custGeom>
            <a:solidFill>
              <a:srgbClr val="0345E4"/>
            </a:solidFill>
          </p:spPr>
        </p:sp>
        <p:sp>
          <p:nvSpPr>
            <p:cNvPr id="18" name="TextBox 18"/>
            <p:cNvSpPr txBox="1"/>
            <p:nvPr/>
          </p:nvSpPr>
          <p:spPr>
            <a:xfrm>
              <a:off x="0" y="-47625"/>
              <a:ext cx="1099919" cy="260613"/>
            </a:xfrm>
            <a:prstGeom prst="rect">
              <a:avLst/>
            </a:prstGeom>
          </p:spPr>
          <p:txBody>
            <a:bodyPr lIns="50800" tIns="50800" rIns="50800" bIns="50800" rtlCol="0" anchor="ctr"/>
            <a:lstStyle/>
            <a:p>
              <a:pPr algn="ctr">
                <a:lnSpc>
                  <a:spcPts val="3779"/>
                </a:lnSpc>
              </a:pPr>
              <a:r>
                <a:rPr lang="en-US" sz="2699" dirty="0">
                  <a:solidFill>
                    <a:srgbClr val="FFFFFF"/>
                  </a:solidFill>
                  <a:latin typeface="Garet"/>
                  <a:ea typeface="Garet"/>
                  <a:cs typeface="Garet"/>
                  <a:sym typeface="Garet"/>
                </a:rPr>
                <a:t>July, 2024 </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653503" y="4648200"/>
            <a:ext cx="8766566" cy="495300"/>
          </a:xfrm>
          <a:prstGeom prst="rect">
            <a:avLst/>
          </a:prstGeom>
        </p:spPr>
        <p:txBody>
          <a:bodyPr lIns="0" tIns="0" rIns="0" bIns="0" rtlCol="0" anchor="t">
            <a:spAutoFit/>
          </a:bodyPr>
          <a:lstStyle/>
          <a:p>
            <a:pPr algn="l">
              <a:lnSpc>
                <a:spcPts val="4199"/>
              </a:lnSpc>
            </a:pPr>
            <a:r>
              <a:rPr lang="en-US" sz="2999" spc="299">
                <a:solidFill>
                  <a:srgbClr val="000000"/>
                </a:solidFill>
                <a:latin typeface="Garet"/>
                <a:ea typeface="Garet"/>
                <a:cs typeface="Garet"/>
                <a:sym typeface="Garet"/>
              </a:rPr>
              <a:t>FOR YOUR ATTENTION</a:t>
            </a:r>
          </a:p>
        </p:txBody>
      </p:sp>
      <p:sp>
        <p:nvSpPr>
          <p:cNvPr id="23" name="TextBox 23"/>
          <p:cNvSpPr txBox="1"/>
          <p:nvPr/>
        </p:nvSpPr>
        <p:spPr>
          <a:xfrm>
            <a:off x="2417454" y="8140176"/>
            <a:ext cx="5102540" cy="563881"/>
          </a:xfrm>
          <a:prstGeom prst="rect">
            <a:avLst/>
          </a:prstGeom>
        </p:spPr>
        <p:txBody>
          <a:bodyPr lIns="0" tIns="0" rIns="0" bIns="0" rtlCol="0" anchor="t">
            <a:spAutoFit/>
          </a:bodyPr>
          <a:lstStyle/>
          <a:p>
            <a:pPr algn="l">
              <a:lnSpc>
                <a:spcPts val="4619"/>
              </a:lnSpc>
            </a:pPr>
            <a:r>
              <a:rPr lang="en-US" sz="3299">
                <a:solidFill>
                  <a:srgbClr val="000000"/>
                </a:solidFill>
                <a:latin typeface="Garet"/>
                <a:ea typeface="Garet"/>
                <a:cs typeface="Garet"/>
                <a:sym typeface="Garet"/>
              </a:rPr>
              <a:t>amah4149@gmail.com</a:t>
            </a:r>
          </a:p>
        </p:txBody>
      </p:sp>
      <p:sp>
        <p:nvSpPr>
          <p:cNvPr id="24" name="TextBox 24"/>
          <p:cNvSpPr txBox="1"/>
          <p:nvPr/>
        </p:nvSpPr>
        <p:spPr>
          <a:xfrm>
            <a:off x="1523411" y="2821169"/>
            <a:ext cx="8795646" cy="1523365"/>
          </a:xfrm>
          <a:prstGeom prst="rect">
            <a:avLst/>
          </a:prstGeom>
        </p:spPr>
        <p:txBody>
          <a:bodyPr lIns="0" tIns="0" rIns="0" bIns="0" rtlCol="0" anchor="t">
            <a:spAutoFit/>
          </a:bodyPr>
          <a:lstStyle/>
          <a:p>
            <a:pPr algn="l">
              <a:lnSpc>
                <a:spcPts val="11960"/>
              </a:lnSpc>
            </a:pPr>
            <a:r>
              <a:rPr lang="en-US" sz="10400">
                <a:solidFill>
                  <a:srgbClr val="000000"/>
                </a:solidFill>
                <a:latin typeface="Garet Bold"/>
                <a:ea typeface="Garet Bold"/>
                <a:cs typeface="Garet Bold"/>
                <a:sym typeface="Garet Bold"/>
              </a:rPr>
              <a:t>THANK YOU</a:t>
            </a:r>
          </a:p>
        </p:txBody>
      </p:sp>
      <p:sp>
        <p:nvSpPr>
          <p:cNvPr id="25" name="Freeform 25"/>
          <p:cNvSpPr/>
          <p:nvPr/>
        </p:nvSpPr>
        <p:spPr>
          <a:xfrm>
            <a:off x="1624423" y="8133422"/>
            <a:ext cx="669206" cy="669206"/>
          </a:xfrm>
          <a:custGeom>
            <a:avLst/>
            <a:gdLst/>
            <a:ahLst/>
            <a:cxnLst/>
            <a:rect l="l" t="t" r="r" b="b"/>
            <a:pathLst>
              <a:path w="669206" h="669206">
                <a:moveTo>
                  <a:pt x="0" y="0"/>
                </a:moveTo>
                <a:lnTo>
                  <a:pt x="669206" y="0"/>
                </a:lnTo>
                <a:lnTo>
                  <a:pt x="669206" y="669206"/>
                </a:lnTo>
                <a:lnTo>
                  <a:pt x="0" y="6692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6" name="Group 26"/>
          <p:cNvGrpSpPr/>
          <p:nvPr/>
        </p:nvGrpSpPr>
        <p:grpSpPr>
          <a:xfrm>
            <a:off x="8484493" y="9014056"/>
            <a:ext cx="2545888" cy="254588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348</Words>
  <Application>Microsoft Office PowerPoint</Application>
  <PresentationFormat>Custom</PresentationFormat>
  <Paragraphs>34</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Garet</vt:lpstr>
      <vt:lpstr>Garet Bold</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Business Proposal Pitch Deck Presentation Design</dc:title>
  <cp:lastModifiedBy>aryanajay682003@gmail.com</cp:lastModifiedBy>
  <cp:revision>2</cp:revision>
  <dcterms:created xsi:type="dcterms:W3CDTF">2006-08-16T00:00:00Z</dcterms:created>
  <dcterms:modified xsi:type="dcterms:W3CDTF">2024-07-14T10:46:33Z</dcterms:modified>
  <dc:identifier>DAGK2c56cnQ</dc:identifier>
</cp:coreProperties>
</file>